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3" r:id="rId5"/>
    <p:sldId id="265" r:id="rId6"/>
    <p:sldId id="259" r:id="rId7"/>
    <p:sldId id="264" r:id="rId8"/>
    <p:sldId id="270" r:id="rId9"/>
    <p:sldId id="260" r:id="rId10"/>
    <p:sldId id="262" r:id="rId11"/>
    <p:sldId id="266" r:id="rId12"/>
    <p:sldId id="267" r:id="rId13"/>
    <p:sldId id="261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CC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1A68C-9FA6-479C-9933-C5C774FC6FD3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E2BEF-D261-4DE5-8B12-1F515C5A4C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429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70ECF-29C7-4913-A23B-10887A02474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CC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723C3-1A72-4C62-B402-A06098F7CA10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1_uez5WX1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Photosynthesis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  <a:hlinkClick r:id="rId3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Chapter 8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www.asps.org.au/publications/pia/Plants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2362200"/>
            <a:ext cx="3190875" cy="4091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ATP MOLECULE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76400"/>
            <a:ext cx="7536863" cy="29718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90100"/>
            <a:ext cx="2712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1219200"/>
            <a:ext cx="762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Adenine			Ribose			3 Phosphates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48006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Fig. 8-2 pg. 202 – ATP is used by all types of cells as their basic energy source. 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STORING &amp; RELEASING ENERGY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Storing Energy</a:t>
            </a:r>
          </a:p>
          <a:p>
            <a:pPr marL="0" indent="0">
              <a:spcBef>
                <a:spcPts val="0"/>
              </a:spcBef>
              <a:buNone/>
            </a:pP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Energy is stored in the bonds of ATP - between the 2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third  phosphates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Releasing Energy</a:t>
            </a:r>
          </a:p>
          <a:p>
            <a:pPr marL="0" indent="0">
              <a:spcBef>
                <a:spcPts val="0"/>
              </a:spcBef>
              <a:buNone/>
            </a:pP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Energy is released when the bond between the 2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3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phosphate on an ATP molecule is broken.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Produces ADP + Energy.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ATP  is used by all types of cells as their basic energy source.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066800"/>
            <a:ext cx="8374063" cy="3209925"/>
          </a:xfrm>
          <a:prstGeom prst="rect">
            <a:avLst/>
          </a:prstGeom>
          <a:noFill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371600" y="457200"/>
            <a:ext cx="65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ADP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477000" y="533400"/>
            <a:ext cx="62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ATP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81000" y="2362200"/>
            <a:ext cx="4173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Adenosine </a:t>
            </a:r>
            <a:r>
              <a:rPr lang="en-US" sz="1600" dirty="0" err="1"/>
              <a:t>diphosphate</a:t>
            </a:r>
            <a:r>
              <a:rPr lang="en-US" sz="1600" dirty="0"/>
              <a:t> (ADP) + Phosphate 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410200" y="2438400"/>
            <a:ext cx="2903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Adenosine </a:t>
            </a:r>
            <a:r>
              <a:rPr lang="en-US" sz="1600" dirty="0" err="1"/>
              <a:t>triphosphate</a:t>
            </a:r>
            <a:r>
              <a:rPr lang="en-US" sz="1600" dirty="0"/>
              <a:t> (ATP)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048000" y="3276600"/>
            <a:ext cx="917575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1600" dirty="0"/>
              <a:t>Partially</a:t>
            </a:r>
          </a:p>
          <a:p>
            <a:pPr>
              <a:lnSpc>
                <a:spcPct val="85000"/>
              </a:lnSpc>
            </a:pPr>
            <a:r>
              <a:rPr lang="en-US" sz="1600" dirty="0"/>
              <a:t>charged</a:t>
            </a:r>
          </a:p>
          <a:p>
            <a:pPr>
              <a:lnSpc>
                <a:spcPct val="85000"/>
              </a:lnSpc>
            </a:pPr>
            <a:r>
              <a:rPr lang="en-US" sz="1600" dirty="0"/>
              <a:t>battery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5181600" y="3352800"/>
            <a:ext cx="917575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1600" dirty="0"/>
              <a:t>Fully</a:t>
            </a:r>
          </a:p>
          <a:p>
            <a:pPr>
              <a:lnSpc>
                <a:spcPct val="85000"/>
              </a:lnSpc>
            </a:pPr>
            <a:r>
              <a:rPr lang="en-US" sz="1600" dirty="0"/>
              <a:t>charged</a:t>
            </a:r>
          </a:p>
          <a:p>
            <a:pPr>
              <a:lnSpc>
                <a:spcPct val="85000"/>
              </a:lnSpc>
            </a:pPr>
            <a:r>
              <a:rPr lang="en-US" sz="1600" dirty="0"/>
              <a:t>battery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600" y="44958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Fig. 8-3, page 203 – ATP can be compared to a fully charged battery because both contain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sotred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energy, whereas ADP resembles a partially charged battery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USING ATP – ACTIVE TRANSPORT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486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ACTIVE TRANSPORT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Sodium –Potassium pump – cells need to move sodium (Na+) ions out of the cell and potassium (K+) ions into the cell.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goes against the concentration  gradient and requires energy.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 ATP molecule provides enough energy to move 3 Na+ ions and 2 K+ ions.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USING ATP - GLUCOSE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763000" cy="5791200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ATP is available to a cell in very small amounts.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ATP is good for transferring energy, but cannot store a lot of energy.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Glucose can store 90 times the energy of one molecule of ATP.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Cells only keep a small amount of ATP on hand.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Cells can make ATP from ADP very quickly when it is needed.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8–2	PHOTOSYNTHESIS: AN OVERVIEW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458200" cy="525780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Joseph Priestley - English minister- experimented to learn more about photosynthesis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Took a candle &amp; put it under a glass – went out because of the lack of oxygen.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Placed mint sprig in the glass with the candle - Stayed lit because mint sprig produced oxygen.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Experiments showed that in the presence of light, plants turn carbon dioxide (CO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and water into carbohydrates (C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and release oxygen (O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Photosynthesis Equation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chemical equation for photosynthesis is: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	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6CO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+ 6H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+ 6O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words:  6 carbon dioxide molecules + 6 water molecules yields (in the presence of sunlight) 1 glucose molecule + 6 oxygen molecules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Plants use the carbohydrates to make starches.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See Fig. 8-4, pg. 206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PHOTOSYNTHESIS: REACTANTS AND PRODUCTS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133600"/>
            <a:ext cx="5210175" cy="4079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24200" y="1600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 Energy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867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+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0" y="5715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12</a:t>
            </a:r>
            <a:r>
              <a:rPr lang="en-US" dirty="0" smtClean="0"/>
              <a:t>O</a:t>
            </a:r>
            <a:r>
              <a:rPr lang="en-US" baseline="-25000" dirty="0" smtClean="0"/>
              <a:t>6</a:t>
            </a:r>
            <a:r>
              <a:rPr lang="en-US" dirty="0" smtClean="0"/>
              <a:t> + O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486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Reactant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8000" y="5257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Product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PHOTOSYNTHESIS:  AN OVERVEIW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9000" y="1200150"/>
            <a:ext cx="6992938" cy="4343400"/>
          </a:xfrm>
          <a:prstGeom prst="rect">
            <a:avLst/>
          </a:prstGeom>
          <a:noFill/>
        </p:spPr>
      </p:pic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1981200" y="1828800"/>
            <a:ext cx="623888" cy="4184650"/>
            <a:chOff x="1318" y="1126"/>
            <a:chExt cx="393" cy="2636"/>
          </a:xfrm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318" y="1126"/>
              <a:ext cx="39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dirty="0"/>
                <a:t>Light</a:t>
              </a:r>
              <a:endParaRPr lang="en-US" dirty="0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1422" y="3550"/>
              <a:ext cx="2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O</a:t>
              </a:r>
              <a:r>
                <a:rPr lang="en-US" sz="1600" baseline="-25000"/>
                <a:t>2</a:t>
              </a:r>
              <a:endParaRPr lang="en-US"/>
            </a:p>
          </p:txBody>
        </p:sp>
      </p:grp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828800" y="3733800"/>
            <a:ext cx="1100138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dirty="0"/>
              <a:t>Light-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Dependent 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Reactions</a:t>
            </a:r>
          </a:p>
        </p:txBody>
      </p:sp>
      <p:grpSp>
        <p:nvGrpSpPr>
          <p:cNvPr id="9" name="Group 21"/>
          <p:cNvGrpSpPr>
            <a:grpSpLocks/>
          </p:cNvGrpSpPr>
          <p:nvPr/>
        </p:nvGrpSpPr>
        <p:grpSpPr bwMode="auto">
          <a:xfrm>
            <a:off x="4267200" y="2133600"/>
            <a:ext cx="827088" cy="3473450"/>
            <a:chOff x="2702" y="1462"/>
            <a:chExt cx="521" cy="2188"/>
          </a:xfrm>
        </p:grpSpPr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2702" y="3438"/>
              <a:ext cx="52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Sugars</a:t>
              </a:r>
              <a:endParaRPr lang="en-US"/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2774" y="1462"/>
              <a:ext cx="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dirty="0"/>
                <a:t>CO</a:t>
              </a:r>
              <a:r>
                <a:rPr lang="en-US" sz="1600" baseline="-25000" dirty="0"/>
                <a:t>2</a:t>
              </a:r>
              <a:endParaRPr lang="en-US" dirty="0"/>
            </a:p>
          </p:txBody>
        </p:sp>
      </p:grp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191000" y="3657600"/>
            <a:ext cx="7461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dirty="0"/>
              <a:t>Calvin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Cycle</a:t>
            </a:r>
            <a:endParaRPr lang="en-US" dirty="0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2895600" y="1981200"/>
            <a:ext cx="1081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Chloroplast</a:t>
            </a: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6372225" y="2601913"/>
            <a:ext cx="1081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Chloroplast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200" y="60198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 8-7 - page 209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LIGHT AND PIGMENTS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534400" cy="525780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Plants also need certain pigments to perform photosynthesis.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Chlorophyll is the pigment in the chloroplast necessary for green plants to perform photosynthesis.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types of chlorophyll:  chlorophyll a and chlorophyll b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Each type absorbs a different wavelength of  light.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Chlorophyll absorbs all colors of light, EXCEPT green.  This is why plants appear green because green is reflected and not absorbed.  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533400"/>
            <a:ext cx="4451350" cy="4581525"/>
          </a:xfrm>
          <a:prstGeom prst="rect">
            <a:avLst/>
          </a:prstGeom>
          <a:noFill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971800" y="533400"/>
            <a:ext cx="33591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dirty="0">
                <a:solidFill>
                  <a:schemeClr val="bg1"/>
                </a:solidFill>
              </a:rPr>
              <a:t>Absorption of Light by</a:t>
            </a:r>
          </a:p>
          <a:p>
            <a:pPr>
              <a:lnSpc>
                <a:spcPct val="85000"/>
              </a:lnSpc>
            </a:pPr>
            <a:r>
              <a:rPr lang="en-US" dirty="0">
                <a:solidFill>
                  <a:schemeClr val="bg1"/>
                </a:solidFill>
              </a:rPr>
              <a:t>Chlorophyll </a:t>
            </a:r>
            <a:r>
              <a:rPr lang="en-US" i="1" dirty="0">
                <a:solidFill>
                  <a:schemeClr val="bg1"/>
                </a:solidFill>
              </a:rPr>
              <a:t>a</a:t>
            </a:r>
            <a:r>
              <a:rPr lang="en-US" dirty="0">
                <a:solidFill>
                  <a:schemeClr val="bg1"/>
                </a:solidFill>
              </a:rPr>
              <a:t> and Chlorophyll </a:t>
            </a:r>
            <a:r>
              <a:rPr lang="en-US" i="1" dirty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4191000" y="1905000"/>
            <a:ext cx="1366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Chlorophyll </a:t>
            </a:r>
            <a:r>
              <a:rPr lang="en-US" sz="1600" i="1" dirty="0"/>
              <a:t>b</a:t>
            </a:r>
            <a:endParaRPr lang="en-US" sz="1600" dirty="0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4114800" y="2438400"/>
            <a:ext cx="1366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Chlorophyll </a:t>
            </a:r>
            <a:r>
              <a:rPr lang="en-US" sz="1600" i="1" dirty="0"/>
              <a:t>a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52578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Fig. 8-5 – Page 207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Potosynthesis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requires light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cholorphyll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In the graph above, notice how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cholorphyll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 absorbs light mostly in the blue-violet and red regions, whereas chlorophyll b absorbs light in the blue and red regions of the visible spectrum.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Oval 2"/>
          <p:cNvSpPr>
            <a:spLocks noChangeArrowheads="1"/>
          </p:cNvSpPr>
          <p:nvPr/>
        </p:nvSpPr>
        <p:spPr bwMode="auto">
          <a:xfrm>
            <a:off x="4197350" y="1143000"/>
            <a:ext cx="1816100" cy="77470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23" name="Oval 3"/>
          <p:cNvSpPr>
            <a:spLocks noChangeArrowheads="1"/>
          </p:cNvSpPr>
          <p:nvPr/>
        </p:nvSpPr>
        <p:spPr bwMode="auto">
          <a:xfrm>
            <a:off x="50800" y="4730750"/>
            <a:ext cx="1146175" cy="4889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28" name="Oval 8"/>
          <p:cNvSpPr>
            <a:spLocks noChangeArrowheads="1"/>
          </p:cNvSpPr>
          <p:nvPr/>
        </p:nvSpPr>
        <p:spPr bwMode="auto">
          <a:xfrm>
            <a:off x="6778625" y="4660900"/>
            <a:ext cx="1473200" cy="6286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29" name="Oval 9"/>
          <p:cNvSpPr>
            <a:spLocks noChangeArrowheads="1"/>
          </p:cNvSpPr>
          <p:nvPr/>
        </p:nvSpPr>
        <p:spPr bwMode="auto">
          <a:xfrm>
            <a:off x="3746500" y="4686300"/>
            <a:ext cx="1473200" cy="6286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32" name="Oval 12"/>
          <p:cNvSpPr>
            <a:spLocks noChangeArrowheads="1"/>
          </p:cNvSpPr>
          <p:nvPr/>
        </p:nvSpPr>
        <p:spPr bwMode="auto">
          <a:xfrm>
            <a:off x="5842000" y="3600450"/>
            <a:ext cx="1473200" cy="6286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33" name="Oval 13"/>
          <p:cNvSpPr>
            <a:spLocks noChangeArrowheads="1"/>
          </p:cNvSpPr>
          <p:nvPr/>
        </p:nvSpPr>
        <p:spPr bwMode="auto">
          <a:xfrm>
            <a:off x="7607300" y="3600450"/>
            <a:ext cx="1473200" cy="6286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34" name="Oval 14"/>
          <p:cNvSpPr>
            <a:spLocks noChangeArrowheads="1"/>
          </p:cNvSpPr>
          <p:nvPr/>
        </p:nvSpPr>
        <p:spPr bwMode="auto">
          <a:xfrm>
            <a:off x="2768600" y="3600450"/>
            <a:ext cx="1473200" cy="6286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35" name="Oval 15"/>
          <p:cNvSpPr>
            <a:spLocks noChangeArrowheads="1"/>
          </p:cNvSpPr>
          <p:nvPr/>
        </p:nvSpPr>
        <p:spPr bwMode="auto">
          <a:xfrm>
            <a:off x="812800" y="3600450"/>
            <a:ext cx="1473200" cy="6286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36" name="Oval 16"/>
          <p:cNvSpPr>
            <a:spLocks noChangeArrowheads="1"/>
          </p:cNvSpPr>
          <p:nvPr/>
        </p:nvSpPr>
        <p:spPr bwMode="auto">
          <a:xfrm>
            <a:off x="6724650" y="2476500"/>
            <a:ext cx="1473200" cy="6286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37" name="Oval 17"/>
          <p:cNvSpPr>
            <a:spLocks noChangeArrowheads="1"/>
          </p:cNvSpPr>
          <p:nvPr/>
        </p:nvSpPr>
        <p:spPr bwMode="auto">
          <a:xfrm>
            <a:off x="1765300" y="2514600"/>
            <a:ext cx="1473200" cy="6286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40" name="Text Box 20"/>
          <p:cNvSpPr txBox="1">
            <a:spLocks noChangeArrowheads="1"/>
          </p:cNvSpPr>
          <p:nvPr/>
        </p:nvSpPr>
        <p:spPr bwMode="auto">
          <a:xfrm>
            <a:off x="4251325" y="1331913"/>
            <a:ext cx="173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Photosynthesis</a:t>
            </a:r>
          </a:p>
        </p:txBody>
      </p:sp>
      <p:sp>
        <p:nvSpPr>
          <p:cNvPr id="209941" name="Line 21"/>
          <p:cNvSpPr>
            <a:spLocks noChangeShapeType="1"/>
          </p:cNvSpPr>
          <p:nvPr/>
        </p:nvSpPr>
        <p:spPr bwMode="auto">
          <a:xfrm>
            <a:off x="5092700" y="1917700"/>
            <a:ext cx="0" cy="88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42" name="Line 22"/>
          <p:cNvSpPr>
            <a:spLocks noChangeShapeType="1"/>
          </p:cNvSpPr>
          <p:nvPr/>
        </p:nvSpPr>
        <p:spPr bwMode="auto">
          <a:xfrm>
            <a:off x="5092700" y="22098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43" name="Line 23"/>
          <p:cNvSpPr>
            <a:spLocks noChangeShapeType="1"/>
          </p:cNvSpPr>
          <p:nvPr/>
        </p:nvSpPr>
        <p:spPr bwMode="auto">
          <a:xfrm>
            <a:off x="2565400" y="2324100"/>
            <a:ext cx="490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45" name="Line 25"/>
          <p:cNvSpPr>
            <a:spLocks noChangeShapeType="1"/>
          </p:cNvSpPr>
          <p:nvPr/>
        </p:nvSpPr>
        <p:spPr bwMode="auto">
          <a:xfrm>
            <a:off x="2565400" y="23241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46" name="Line 26"/>
          <p:cNvSpPr>
            <a:spLocks noChangeShapeType="1"/>
          </p:cNvSpPr>
          <p:nvPr/>
        </p:nvSpPr>
        <p:spPr bwMode="auto">
          <a:xfrm>
            <a:off x="7467600" y="2327275"/>
            <a:ext cx="0" cy="161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47" name="Line 27"/>
          <p:cNvSpPr>
            <a:spLocks noChangeShapeType="1"/>
          </p:cNvSpPr>
          <p:nvPr/>
        </p:nvSpPr>
        <p:spPr bwMode="auto">
          <a:xfrm>
            <a:off x="2489200" y="3149600"/>
            <a:ext cx="0" cy="88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48" name="Line 28"/>
          <p:cNvSpPr>
            <a:spLocks noChangeShapeType="1"/>
          </p:cNvSpPr>
          <p:nvPr/>
        </p:nvSpPr>
        <p:spPr bwMode="auto">
          <a:xfrm>
            <a:off x="7493000" y="3111500"/>
            <a:ext cx="0" cy="88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49" name="Line 29"/>
          <p:cNvSpPr>
            <a:spLocks noChangeShapeType="1"/>
          </p:cNvSpPr>
          <p:nvPr/>
        </p:nvSpPr>
        <p:spPr bwMode="auto">
          <a:xfrm>
            <a:off x="1536700" y="32512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0" name="Line 30"/>
          <p:cNvSpPr>
            <a:spLocks noChangeShapeType="1"/>
          </p:cNvSpPr>
          <p:nvPr/>
        </p:nvSpPr>
        <p:spPr bwMode="auto">
          <a:xfrm>
            <a:off x="1536700" y="3422650"/>
            <a:ext cx="0" cy="190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1" name="Line 31"/>
          <p:cNvSpPr>
            <a:spLocks noChangeShapeType="1"/>
          </p:cNvSpPr>
          <p:nvPr/>
        </p:nvSpPr>
        <p:spPr bwMode="auto">
          <a:xfrm>
            <a:off x="3517900" y="3422650"/>
            <a:ext cx="0" cy="190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2" name="Line 32"/>
          <p:cNvSpPr>
            <a:spLocks noChangeShapeType="1"/>
          </p:cNvSpPr>
          <p:nvPr/>
        </p:nvSpPr>
        <p:spPr bwMode="auto">
          <a:xfrm>
            <a:off x="1536700" y="3251200"/>
            <a:ext cx="0" cy="2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3" name="Line 33"/>
          <p:cNvSpPr>
            <a:spLocks noChangeShapeType="1"/>
          </p:cNvSpPr>
          <p:nvPr/>
        </p:nvSpPr>
        <p:spPr bwMode="auto">
          <a:xfrm>
            <a:off x="3517900" y="3260725"/>
            <a:ext cx="0" cy="2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4" name="Line 34"/>
          <p:cNvSpPr>
            <a:spLocks noChangeShapeType="1"/>
          </p:cNvSpPr>
          <p:nvPr/>
        </p:nvSpPr>
        <p:spPr bwMode="auto">
          <a:xfrm>
            <a:off x="6553200" y="3467100"/>
            <a:ext cx="1790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5" name="Line 35"/>
          <p:cNvSpPr>
            <a:spLocks noChangeShapeType="1"/>
          </p:cNvSpPr>
          <p:nvPr/>
        </p:nvSpPr>
        <p:spPr bwMode="auto">
          <a:xfrm>
            <a:off x="6553200" y="3479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6" name="Line 36"/>
          <p:cNvSpPr>
            <a:spLocks noChangeShapeType="1"/>
          </p:cNvSpPr>
          <p:nvPr/>
        </p:nvSpPr>
        <p:spPr bwMode="auto">
          <a:xfrm>
            <a:off x="8343900" y="3479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7" name="Line 37"/>
          <p:cNvSpPr>
            <a:spLocks noChangeShapeType="1"/>
          </p:cNvSpPr>
          <p:nvPr/>
        </p:nvSpPr>
        <p:spPr bwMode="auto">
          <a:xfrm>
            <a:off x="7493000" y="3352800"/>
            <a:ext cx="0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0" name="Oval 40"/>
          <p:cNvSpPr>
            <a:spLocks noChangeArrowheads="1"/>
          </p:cNvSpPr>
          <p:nvPr/>
        </p:nvSpPr>
        <p:spPr bwMode="auto">
          <a:xfrm>
            <a:off x="1270000" y="4730750"/>
            <a:ext cx="1146175" cy="4889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1" name="Oval 41"/>
          <p:cNvSpPr>
            <a:spLocks noChangeArrowheads="1"/>
          </p:cNvSpPr>
          <p:nvPr/>
        </p:nvSpPr>
        <p:spPr bwMode="auto">
          <a:xfrm>
            <a:off x="2527300" y="4730750"/>
            <a:ext cx="1146175" cy="4889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2" name="Oval 42"/>
          <p:cNvSpPr>
            <a:spLocks noChangeArrowheads="1"/>
          </p:cNvSpPr>
          <p:nvPr/>
        </p:nvSpPr>
        <p:spPr bwMode="auto">
          <a:xfrm>
            <a:off x="4330700" y="3638550"/>
            <a:ext cx="1323975" cy="5651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3" name="Line 43"/>
          <p:cNvSpPr>
            <a:spLocks noChangeShapeType="1"/>
          </p:cNvSpPr>
          <p:nvPr/>
        </p:nvSpPr>
        <p:spPr bwMode="auto">
          <a:xfrm flipH="1">
            <a:off x="5334000" y="3352800"/>
            <a:ext cx="568325" cy="33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4" name="Line 44"/>
          <p:cNvSpPr>
            <a:spLocks noChangeShapeType="1"/>
          </p:cNvSpPr>
          <p:nvPr/>
        </p:nvSpPr>
        <p:spPr bwMode="auto">
          <a:xfrm flipH="1">
            <a:off x="6299200" y="2870200"/>
            <a:ext cx="444500" cy="266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5" name="Line 45"/>
          <p:cNvSpPr>
            <a:spLocks noChangeShapeType="1"/>
          </p:cNvSpPr>
          <p:nvPr/>
        </p:nvSpPr>
        <p:spPr bwMode="auto">
          <a:xfrm>
            <a:off x="1530350" y="4238625"/>
            <a:ext cx="0" cy="88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6" name="Line 46"/>
          <p:cNvSpPr>
            <a:spLocks noChangeShapeType="1"/>
          </p:cNvSpPr>
          <p:nvPr/>
        </p:nvSpPr>
        <p:spPr bwMode="auto">
          <a:xfrm>
            <a:off x="1860550" y="4508500"/>
            <a:ext cx="0" cy="22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7" name="Line 47"/>
          <p:cNvSpPr>
            <a:spLocks noChangeShapeType="1"/>
          </p:cNvSpPr>
          <p:nvPr/>
        </p:nvSpPr>
        <p:spPr bwMode="auto">
          <a:xfrm>
            <a:off x="622300" y="4508500"/>
            <a:ext cx="2492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8" name="Line 48"/>
          <p:cNvSpPr>
            <a:spLocks noChangeShapeType="1"/>
          </p:cNvSpPr>
          <p:nvPr/>
        </p:nvSpPr>
        <p:spPr bwMode="auto">
          <a:xfrm>
            <a:off x="622300" y="4508500"/>
            <a:ext cx="0" cy="22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9" name="Line 49"/>
          <p:cNvSpPr>
            <a:spLocks noChangeShapeType="1"/>
          </p:cNvSpPr>
          <p:nvPr/>
        </p:nvSpPr>
        <p:spPr bwMode="auto">
          <a:xfrm>
            <a:off x="3114675" y="4511675"/>
            <a:ext cx="0" cy="22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0" name="Line 50"/>
          <p:cNvSpPr>
            <a:spLocks noChangeShapeType="1"/>
          </p:cNvSpPr>
          <p:nvPr/>
        </p:nvSpPr>
        <p:spPr bwMode="auto">
          <a:xfrm>
            <a:off x="3502025" y="423227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1" name="Line 51"/>
          <p:cNvSpPr>
            <a:spLocks noChangeShapeType="1"/>
          </p:cNvSpPr>
          <p:nvPr/>
        </p:nvSpPr>
        <p:spPr bwMode="auto">
          <a:xfrm>
            <a:off x="5000625" y="420370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2" name="Line 52"/>
          <p:cNvSpPr>
            <a:spLocks noChangeShapeType="1"/>
          </p:cNvSpPr>
          <p:nvPr/>
        </p:nvSpPr>
        <p:spPr bwMode="auto">
          <a:xfrm>
            <a:off x="3498850" y="4378325"/>
            <a:ext cx="1501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3" name="Line 53"/>
          <p:cNvSpPr>
            <a:spLocks noChangeShapeType="1"/>
          </p:cNvSpPr>
          <p:nvPr/>
        </p:nvSpPr>
        <p:spPr bwMode="auto">
          <a:xfrm>
            <a:off x="4486275" y="4381500"/>
            <a:ext cx="0" cy="6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4" name="Line 54"/>
          <p:cNvSpPr>
            <a:spLocks noChangeShapeType="1"/>
          </p:cNvSpPr>
          <p:nvPr/>
        </p:nvSpPr>
        <p:spPr bwMode="auto">
          <a:xfrm>
            <a:off x="4486275" y="4565650"/>
            <a:ext cx="0" cy="133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5" name="Line 55"/>
          <p:cNvSpPr>
            <a:spLocks noChangeShapeType="1"/>
          </p:cNvSpPr>
          <p:nvPr/>
        </p:nvSpPr>
        <p:spPr bwMode="auto">
          <a:xfrm>
            <a:off x="6569075" y="4229100"/>
            <a:ext cx="0" cy="149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6" name="Line 56"/>
          <p:cNvSpPr>
            <a:spLocks noChangeShapeType="1"/>
          </p:cNvSpPr>
          <p:nvPr/>
        </p:nvSpPr>
        <p:spPr bwMode="auto">
          <a:xfrm>
            <a:off x="8353425" y="4229100"/>
            <a:ext cx="0" cy="149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7" name="Line 57"/>
          <p:cNvSpPr>
            <a:spLocks noChangeShapeType="1"/>
          </p:cNvSpPr>
          <p:nvPr/>
        </p:nvSpPr>
        <p:spPr bwMode="auto">
          <a:xfrm>
            <a:off x="6569075" y="4381500"/>
            <a:ext cx="177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8" name="Line 58"/>
          <p:cNvSpPr>
            <a:spLocks noChangeShapeType="1"/>
          </p:cNvSpPr>
          <p:nvPr/>
        </p:nvSpPr>
        <p:spPr bwMode="auto">
          <a:xfrm>
            <a:off x="7527925" y="4384675"/>
            <a:ext cx="0" cy="53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9" name="Line 59"/>
          <p:cNvSpPr>
            <a:spLocks noChangeShapeType="1"/>
          </p:cNvSpPr>
          <p:nvPr/>
        </p:nvSpPr>
        <p:spPr bwMode="auto">
          <a:xfrm>
            <a:off x="7527925" y="4533900"/>
            <a:ext cx="0" cy="130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80" name="Text Box 60"/>
          <p:cNvSpPr txBox="1">
            <a:spLocks noChangeArrowheads="1"/>
          </p:cNvSpPr>
          <p:nvPr/>
        </p:nvSpPr>
        <p:spPr bwMode="auto">
          <a:xfrm>
            <a:off x="3406775" y="1858963"/>
            <a:ext cx="835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includes</a:t>
            </a:r>
          </a:p>
        </p:txBody>
      </p:sp>
      <p:sp>
        <p:nvSpPr>
          <p:cNvPr id="209982" name="Text Box 62"/>
          <p:cNvSpPr txBox="1">
            <a:spLocks noChangeArrowheads="1"/>
          </p:cNvSpPr>
          <p:nvPr/>
        </p:nvSpPr>
        <p:spPr bwMode="auto">
          <a:xfrm>
            <a:off x="4318000" y="4376738"/>
            <a:ext cx="311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of</a:t>
            </a:r>
            <a:endParaRPr lang="en-US" sz="1400"/>
          </a:p>
        </p:txBody>
      </p:sp>
      <p:sp>
        <p:nvSpPr>
          <p:cNvPr id="209983" name="Text Box 63"/>
          <p:cNvSpPr txBox="1">
            <a:spLocks noChangeArrowheads="1"/>
          </p:cNvSpPr>
          <p:nvPr/>
        </p:nvSpPr>
        <p:spPr bwMode="auto">
          <a:xfrm>
            <a:off x="2908300" y="3211513"/>
            <a:ext cx="1179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take place in</a:t>
            </a:r>
          </a:p>
        </p:txBody>
      </p:sp>
      <p:sp>
        <p:nvSpPr>
          <p:cNvPr id="209984" name="Text Box 64"/>
          <p:cNvSpPr txBox="1">
            <a:spLocks noChangeArrowheads="1"/>
          </p:cNvSpPr>
          <p:nvPr/>
        </p:nvSpPr>
        <p:spPr bwMode="auto">
          <a:xfrm>
            <a:off x="5486400" y="3084513"/>
            <a:ext cx="1268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takes place in</a:t>
            </a:r>
          </a:p>
        </p:txBody>
      </p:sp>
      <p:sp>
        <p:nvSpPr>
          <p:cNvPr id="209985" name="Text Box 65"/>
          <p:cNvSpPr txBox="1">
            <a:spLocks noChangeArrowheads="1"/>
          </p:cNvSpPr>
          <p:nvPr/>
        </p:nvSpPr>
        <p:spPr bwMode="auto">
          <a:xfrm>
            <a:off x="7213600" y="3122613"/>
            <a:ext cx="55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uses</a:t>
            </a:r>
          </a:p>
        </p:txBody>
      </p:sp>
      <p:sp>
        <p:nvSpPr>
          <p:cNvPr id="209986" name="Text Box 66"/>
          <p:cNvSpPr txBox="1">
            <a:spLocks noChangeArrowheads="1"/>
          </p:cNvSpPr>
          <p:nvPr/>
        </p:nvSpPr>
        <p:spPr bwMode="auto">
          <a:xfrm>
            <a:off x="1003300" y="4252913"/>
            <a:ext cx="1020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to produce</a:t>
            </a:r>
          </a:p>
        </p:txBody>
      </p:sp>
      <p:sp>
        <p:nvSpPr>
          <p:cNvPr id="209987" name="Text Box 67"/>
          <p:cNvSpPr txBox="1">
            <a:spLocks noChangeArrowheads="1"/>
          </p:cNvSpPr>
          <p:nvPr/>
        </p:nvSpPr>
        <p:spPr bwMode="auto">
          <a:xfrm>
            <a:off x="6997700" y="4329113"/>
            <a:ext cx="1020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to produce</a:t>
            </a:r>
          </a:p>
        </p:txBody>
      </p:sp>
      <p:sp>
        <p:nvSpPr>
          <p:cNvPr id="209988" name="Text Box 68"/>
          <p:cNvSpPr txBox="1">
            <a:spLocks noChangeArrowheads="1"/>
          </p:cNvSpPr>
          <p:nvPr/>
        </p:nvSpPr>
        <p:spPr bwMode="auto">
          <a:xfrm>
            <a:off x="1320800" y="3186113"/>
            <a:ext cx="469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use</a:t>
            </a:r>
          </a:p>
        </p:txBody>
      </p:sp>
      <p:grpSp>
        <p:nvGrpSpPr>
          <p:cNvPr id="2" name="Group 83"/>
          <p:cNvGrpSpPr>
            <a:grpSpLocks/>
          </p:cNvGrpSpPr>
          <p:nvPr/>
        </p:nvGrpSpPr>
        <p:grpSpPr bwMode="auto">
          <a:xfrm>
            <a:off x="1939925" y="2487613"/>
            <a:ext cx="6142038" cy="677862"/>
            <a:chOff x="1222" y="1567"/>
            <a:chExt cx="3869" cy="427"/>
          </a:xfrm>
        </p:grpSpPr>
        <p:sp>
          <p:nvSpPr>
            <p:cNvPr id="209989" name="Text Box 69"/>
            <p:cNvSpPr txBox="1">
              <a:spLocks noChangeArrowheads="1"/>
            </p:cNvSpPr>
            <p:nvPr/>
          </p:nvSpPr>
          <p:spPr bwMode="auto">
            <a:xfrm>
              <a:off x="1222" y="1567"/>
              <a:ext cx="720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600" dirty="0"/>
                <a:t>Light-</a:t>
              </a:r>
            </a:p>
            <a:p>
              <a:pPr algn="ctr">
                <a:lnSpc>
                  <a:spcPct val="80000"/>
                </a:lnSpc>
              </a:pPr>
              <a:r>
                <a:rPr lang="en-US" sz="1600" dirty="0"/>
                <a:t>dependent</a:t>
              </a:r>
            </a:p>
            <a:p>
              <a:pPr algn="ctr">
                <a:lnSpc>
                  <a:spcPct val="80000"/>
                </a:lnSpc>
              </a:pPr>
              <a:r>
                <a:rPr lang="en-US" sz="1600" dirty="0"/>
                <a:t>reactions</a:t>
              </a:r>
            </a:p>
          </p:txBody>
        </p:sp>
        <p:sp>
          <p:nvSpPr>
            <p:cNvPr id="209990" name="Text Box 70"/>
            <p:cNvSpPr txBox="1">
              <a:spLocks noChangeArrowheads="1"/>
            </p:cNvSpPr>
            <p:nvPr/>
          </p:nvSpPr>
          <p:spPr bwMode="auto">
            <a:xfrm>
              <a:off x="4294" y="1646"/>
              <a:ext cx="79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dirty="0"/>
                <a:t>Calvin cycle</a:t>
              </a:r>
            </a:p>
          </p:txBody>
        </p:sp>
      </p:grpSp>
      <p:grpSp>
        <p:nvGrpSpPr>
          <p:cNvPr id="3" name="Group 84"/>
          <p:cNvGrpSpPr>
            <a:grpSpLocks/>
          </p:cNvGrpSpPr>
          <p:nvPr/>
        </p:nvGrpSpPr>
        <p:grpSpPr bwMode="auto">
          <a:xfrm>
            <a:off x="962025" y="3694113"/>
            <a:ext cx="7851775" cy="482600"/>
            <a:chOff x="606" y="2327"/>
            <a:chExt cx="4946" cy="304"/>
          </a:xfrm>
        </p:grpSpPr>
        <p:sp>
          <p:nvSpPr>
            <p:cNvPr id="209991" name="Text Box 71"/>
            <p:cNvSpPr txBox="1">
              <a:spLocks noChangeArrowheads="1"/>
            </p:cNvSpPr>
            <p:nvPr/>
          </p:nvSpPr>
          <p:spPr bwMode="auto">
            <a:xfrm>
              <a:off x="1814" y="2327"/>
              <a:ext cx="792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 dirty="0" err="1"/>
                <a:t>Thylakoid</a:t>
              </a:r>
              <a:endParaRPr lang="en-US" sz="1600" dirty="0"/>
            </a:p>
            <a:p>
              <a:pPr>
                <a:lnSpc>
                  <a:spcPct val="80000"/>
                </a:lnSpc>
              </a:pPr>
              <a:r>
                <a:rPr lang="en-US" sz="1600" dirty="0"/>
                <a:t>membranes</a:t>
              </a:r>
            </a:p>
          </p:txBody>
        </p:sp>
        <p:sp>
          <p:nvSpPr>
            <p:cNvPr id="209992" name="Text Box 72"/>
            <p:cNvSpPr txBox="1">
              <a:spLocks noChangeArrowheads="1"/>
            </p:cNvSpPr>
            <p:nvPr/>
          </p:nvSpPr>
          <p:spPr bwMode="auto">
            <a:xfrm>
              <a:off x="2870" y="2358"/>
              <a:ext cx="52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Stroma</a:t>
              </a:r>
            </a:p>
          </p:txBody>
        </p:sp>
        <p:sp>
          <p:nvSpPr>
            <p:cNvPr id="209993" name="Text Box 73"/>
            <p:cNvSpPr txBox="1">
              <a:spLocks noChangeArrowheads="1"/>
            </p:cNvSpPr>
            <p:nvPr/>
          </p:nvSpPr>
          <p:spPr bwMode="auto">
            <a:xfrm>
              <a:off x="4990" y="2358"/>
              <a:ext cx="56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NADPH</a:t>
              </a:r>
            </a:p>
          </p:txBody>
        </p:sp>
        <p:sp>
          <p:nvSpPr>
            <p:cNvPr id="209994" name="Text Box 74"/>
            <p:cNvSpPr txBox="1">
              <a:spLocks noChangeArrowheads="1"/>
            </p:cNvSpPr>
            <p:nvPr/>
          </p:nvSpPr>
          <p:spPr bwMode="auto">
            <a:xfrm>
              <a:off x="3958" y="2350"/>
              <a:ext cx="36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ATP</a:t>
              </a:r>
            </a:p>
          </p:txBody>
        </p:sp>
        <p:sp>
          <p:nvSpPr>
            <p:cNvPr id="209995" name="Text Box 75"/>
            <p:cNvSpPr txBox="1">
              <a:spLocks noChangeArrowheads="1"/>
            </p:cNvSpPr>
            <p:nvPr/>
          </p:nvSpPr>
          <p:spPr bwMode="auto">
            <a:xfrm>
              <a:off x="606" y="2327"/>
              <a:ext cx="814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 dirty="0"/>
                <a:t>Energy from</a:t>
              </a:r>
            </a:p>
            <a:p>
              <a:pPr>
                <a:lnSpc>
                  <a:spcPct val="80000"/>
                </a:lnSpc>
              </a:pPr>
              <a:r>
                <a:rPr lang="en-US" sz="1600" dirty="0"/>
                <a:t>sunlight</a:t>
              </a:r>
            </a:p>
          </p:txBody>
        </p:sp>
      </p:grpSp>
      <p:grpSp>
        <p:nvGrpSpPr>
          <p:cNvPr id="4" name="Group 85"/>
          <p:cNvGrpSpPr>
            <a:grpSpLocks/>
          </p:cNvGrpSpPr>
          <p:nvPr/>
        </p:nvGrpSpPr>
        <p:grpSpPr bwMode="auto">
          <a:xfrm>
            <a:off x="327025" y="4760913"/>
            <a:ext cx="7829550" cy="482600"/>
            <a:chOff x="206" y="2999"/>
            <a:chExt cx="4932" cy="304"/>
          </a:xfrm>
        </p:grpSpPr>
        <p:sp>
          <p:nvSpPr>
            <p:cNvPr id="209996" name="Text Box 76"/>
            <p:cNvSpPr txBox="1">
              <a:spLocks noChangeArrowheads="1"/>
            </p:cNvSpPr>
            <p:nvPr/>
          </p:nvSpPr>
          <p:spPr bwMode="auto">
            <a:xfrm>
              <a:off x="206" y="3039"/>
              <a:ext cx="36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/>
                <a:t>ATP</a:t>
              </a:r>
            </a:p>
          </p:txBody>
        </p:sp>
        <p:sp>
          <p:nvSpPr>
            <p:cNvPr id="209997" name="Text Box 77"/>
            <p:cNvSpPr txBox="1">
              <a:spLocks noChangeArrowheads="1"/>
            </p:cNvSpPr>
            <p:nvPr/>
          </p:nvSpPr>
          <p:spPr bwMode="auto">
            <a:xfrm>
              <a:off x="870" y="3039"/>
              <a:ext cx="562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/>
                <a:t>NADPH</a:t>
              </a:r>
            </a:p>
          </p:txBody>
        </p:sp>
        <p:sp>
          <p:nvSpPr>
            <p:cNvPr id="209998" name="Text Box 78"/>
            <p:cNvSpPr txBox="1">
              <a:spLocks noChangeArrowheads="1"/>
            </p:cNvSpPr>
            <p:nvPr/>
          </p:nvSpPr>
          <p:spPr bwMode="auto">
            <a:xfrm>
              <a:off x="1806" y="3039"/>
              <a:ext cx="265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/>
                <a:t>O</a:t>
              </a:r>
              <a:r>
                <a:rPr lang="en-US" sz="1600" baseline="-25000"/>
                <a:t>2</a:t>
              </a:r>
              <a:endParaRPr lang="en-US" sz="1600"/>
            </a:p>
          </p:txBody>
        </p:sp>
        <p:sp>
          <p:nvSpPr>
            <p:cNvPr id="209999" name="Text Box 79"/>
            <p:cNvSpPr txBox="1">
              <a:spLocks noChangeArrowheads="1"/>
            </p:cNvSpPr>
            <p:nvPr/>
          </p:nvSpPr>
          <p:spPr bwMode="auto">
            <a:xfrm>
              <a:off x="2406" y="3055"/>
              <a:ext cx="826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/>
                <a:t>Chloroplasts</a:t>
              </a:r>
            </a:p>
          </p:txBody>
        </p:sp>
        <p:sp>
          <p:nvSpPr>
            <p:cNvPr id="210000" name="Text Box 80"/>
            <p:cNvSpPr txBox="1">
              <a:spLocks noChangeArrowheads="1"/>
            </p:cNvSpPr>
            <p:nvPr/>
          </p:nvSpPr>
          <p:spPr bwMode="auto">
            <a:xfrm>
              <a:off x="4326" y="2999"/>
              <a:ext cx="812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/>
                <a:t>High-energy</a:t>
              </a:r>
            </a:p>
            <a:p>
              <a:pPr>
                <a:lnSpc>
                  <a:spcPct val="80000"/>
                </a:lnSpc>
              </a:pPr>
              <a:r>
                <a:rPr lang="en-US" sz="1600"/>
                <a:t>sugars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8–1 ENERGY AND LIFE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4864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Chemical Energy and ATP</a:t>
            </a:r>
          </a:p>
          <a:p>
            <a:pPr marL="0" indent="0">
              <a:spcBef>
                <a:spcPts val="0"/>
              </a:spcBef>
              <a:buNone/>
            </a:pP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ATP – adenosine triphosphate – basic source of energy for all types of cells.  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Energy is stored in the bonds of this molecule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ATP – 1 molecule of adenine (a nitrogen compound), 3 phosphates and a ribose sugar	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ADP – adenosine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diphosphate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– What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ATP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becomes when energy is released.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sz="2300" smtClean="0">
                <a:latin typeface="Times New Roman" pitchFamily="18" charset="0"/>
                <a:cs typeface="Times New Roman" pitchFamily="18" charset="0"/>
              </a:rPr>
              <a:t>ADP - 1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molecule of adenine, 2 phosphates and a ribose sugar.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4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4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598</Words>
  <Application>Microsoft Office PowerPoint</Application>
  <PresentationFormat>On-screen Show (4:3)</PresentationFormat>
  <Paragraphs>152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Photosynthesis Chapter 8</vt:lpstr>
      <vt:lpstr>8–2 PHOTOSYNTHESIS: AN OVERVIEW</vt:lpstr>
      <vt:lpstr>The Photosynthesis Equation</vt:lpstr>
      <vt:lpstr>PHOTOSYNTHESIS: REACTANTS AND PRODUCTS</vt:lpstr>
      <vt:lpstr>PHOTOSYNTHESIS:  AN OVERVEIW</vt:lpstr>
      <vt:lpstr>LIGHT AND PIGMENTS</vt:lpstr>
      <vt:lpstr>PowerPoint Presentation</vt:lpstr>
      <vt:lpstr>PowerPoint Presentation</vt:lpstr>
      <vt:lpstr>8–1 ENERGY AND LIFE</vt:lpstr>
      <vt:lpstr>ATP MOLECULE</vt:lpstr>
      <vt:lpstr>STORING &amp; RELEASING ENERGY</vt:lpstr>
      <vt:lpstr>PowerPoint Presentation</vt:lpstr>
      <vt:lpstr>USING ATP – ACTIVE TRANSPORT</vt:lpstr>
      <vt:lpstr>USING ATP - GLUCOSE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Photosynthesis</dc:title>
  <dc:creator>Sally</dc:creator>
  <cp:lastModifiedBy>Sally Collins</cp:lastModifiedBy>
  <cp:revision>60</cp:revision>
  <dcterms:created xsi:type="dcterms:W3CDTF">2010-10-21T13:51:39Z</dcterms:created>
  <dcterms:modified xsi:type="dcterms:W3CDTF">2012-01-03T13:25:20Z</dcterms:modified>
</cp:coreProperties>
</file>